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10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D52BB-CA6B-4B88-8C32-929BF10E79A2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F3C2E-E14C-45DE-8863-DFEC5430A2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4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91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9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679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5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41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40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5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50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79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96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47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E3E12-5C90-4B9B-9400-CCF9621DDE7D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ACB9E-6320-45FC-AF5C-FEEF09276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58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Connector 41">
            <a:extLst>
              <a:ext uri="{FF2B5EF4-FFF2-40B4-BE49-F238E27FC236}">
                <a16:creationId xmlns:a16="http://schemas.microsoft.com/office/drawing/2014/main" id="{73DAAAEA-8334-46F4-BABB-829E915492D8}"/>
              </a:ext>
            </a:extLst>
          </p:cNvPr>
          <p:cNvCxnSpPr>
            <a:cxnSpLocks/>
          </p:cNvCxnSpPr>
          <p:nvPr/>
        </p:nvCxnSpPr>
        <p:spPr>
          <a:xfrm>
            <a:off x="5025415" y="4246884"/>
            <a:ext cx="500744" cy="158885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èche droite 1">
            <a:extLst>
              <a:ext uri="{FF2B5EF4-FFF2-40B4-BE49-F238E27FC236}">
                <a16:creationId xmlns:a16="http://schemas.microsoft.com/office/drawing/2014/main" id="{63048EC2-145F-4005-A2A2-6E99EFB23456}"/>
              </a:ext>
            </a:extLst>
          </p:cNvPr>
          <p:cNvSpPr/>
          <p:nvPr/>
        </p:nvSpPr>
        <p:spPr>
          <a:xfrm>
            <a:off x="395536" y="6538594"/>
            <a:ext cx="8498599" cy="244395"/>
          </a:xfrm>
          <a:prstGeom prst="round2Diag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PROCESSUS COLLABORATIF, CO-CONSTRUIT, DYNAMIQUE</a:t>
            </a:r>
          </a:p>
        </p:txBody>
      </p:sp>
      <p:sp>
        <p:nvSpPr>
          <p:cNvPr id="56" name="Rectangle à coins arrondis 37">
            <a:extLst>
              <a:ext uri="{FF2B5EF4-FFF2-40B4-BE49-F238E27FC236}">
                <a16:creationId xmlns:a16="http://schemas.microsoft.com/office/drawing/2014/main" id="{1ACA8BE2-8D9B-4851-B512-13C4D4F01D6C}"/>
              </a:ext>
            </a:extLst>
          </p:cNvPr>
          <p:cNvSpPr/>
          <p:nvPr/>
        </p:nvSpPr>
        <p:spPr>
          <a:xfrm>
            <a:off x="183945" y="4498976"/>
            <a:ext cx="1491458" cy="635208"/>
          </a:xfrm>
          <a:prstGeom prst="wedgeRectCallout">
            <a:avLst>
              <a:gd name="adj1" fmla="val 71422"/>
              <a:gd name="adj2" fmla="val 9032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COMITE DE SUIVI</a:t>
            </a:r>
          </a:p>
          <a:p>
            <a:pPr algn="ctr"/>
            <a:r>
              <a:rPr lang="fr-FR" sz="1000" dirty="0">
                <a:solidFill>
                  <a:srgbClr val="002060"/>
                </a:solidFill>
              </a:rPr>
              <a:t>piloté par l’organisme de formation</a:t>
            </a:r>
          </a:p>
        </p:txBody>
      </p:sp>
      <p:sp>
        <p:nvSpPr>
          <p:cNvPr id="59" name="Rectangle à coins arrondis 37">
            <a:extLst>
              <a:ext uri="{FF2B5EF4-FFF2-40B4-BE49-F238E27FC236}">
                <a16:creationId xmlns:a16="http://schemas.microsoft.com/office/drawing/2014/main" id="{150939A6-8B0E-497C-879F-A4D225B363B6}"/>
              </a:ext>
            </a:extLst>
          </p:cNvPr>
          <p:cNvSpPr/>
          <p:nvPr/>
        </p:nvSpPr>
        <p:spPr>
          <a:xfrm>
            <a:off x="7516029" y="3945412"/>
            <a:ext cx="1627971" cy="884997"/>
          </a:xfrm>
          <a:prstGeom prst="wedgeRectCallout">
            <a:avLst>
              <a:gd name="adj1" fmla="val -82795"/>
              <a:gd name="adj2" fmla="val -8378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rgbClr val="002060"/>
                </a:solidFill>
              </a:rPr>
              <a:t>Avec les entreprises : </a:t>
            </a:r>
            <a:r>
              <a:rPr lang="fr-FR" sz="1050" dirty="0">
                <a:solidFill>
                  <a:srgbClr val="002060"/>
                </a:solidFill>
              </a:rPr>
              <a:t>recrutement des stagiaires, plateau technique, stages, tuteurs, embauches…</a:t>
            </a:r>
            <a:endParaRPr lang="fr-FR" sz="800" dirty="0">
              <a:solidFill>
                <a:srgbClr val="002060"/>
              </a:solidFill>
            </a:endParaRPr>
          </a:p>
        </p:txBody>
      </p:sp>
      <p:sp>
        <p:nvSpPr>
          <p:cNvPr id="60" name="Rectangle à coins arrondis 37">
            <a:extLst>
              <a:ext uri="{FF2B5EF4-FFF2-40B4-BE49-F238E27FC236}">
                <a16:creationId xmlns:a16="http://schemas.microsoft.com/office/drawing/2014/main" id="{FB5D5AFB-535E-4EC5-9DBE-3A249F44DFEE}"/>
              </a:ext>
            </a:extLst>
          </p:cNvPr>
          <p:cNvSpPr/>
          <p:nvPr/>
        </p:nvSpPr>
        <p:spPr>
          <a:xfrm>
            <a:off x="98563" y="1978896"/>
            <a:ext cx="1854587" cy="748873"/>
          </a:xfrm>
          <a:prstGeom prst="wedgeRectCallout">
            <a:avLst>
              <a:gd name="adj1" fmla="val 89947"/>
              <a:gd name="adj2" fmla="val 59405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rgbClr val="002060"/>
                </a:solidFill>
              </a:rPr>
              <a:t>Confirmation/ ajustements </a:t>
            </a:r>
            <a:r>
              <a:rPr lang="fr-FR" sz="1050" dirty="0">
                <a:solidFill>
                  <a:srgbClr val="002060"/>
                </a:solidFill>
              </a:rPr>
              <a:t>de la formation &amp; </a:t>
            </a:r>
            <a:r>
              <a:rPr lang="fr-FR" sz="1050" b="1" dirty="0">
                <a:solidFill>
                  <a:srgbClr val="002060"/>
                </a:solidFill>
              </a:rPr>
              <a:t>Modélisation</a:t>
            </a:r>
            <a:r>
              <a:rPr lang="fr-FR" sz="1050" dirty="0">
                <a:solidFill>
                  <a:srgbClr val="002060"/>
                </a:solidFill>
              </a:rPr>
              <a:t> de nouveaux parcours qualifiants/certifiants</a:t>
            </a:r>
          </a:p>
        </p:txBody>
      </p: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05DA177F-14AD-43E4-93EF-17BF5A405056}"/>
              </a:ext>
            </a:extLst>
          </p:cNvPr>
          <p:cNvGrpSpPr/>
          <p:nvPr/>
        </p:nvGrpSpPr>
        <p:grpSpPr>
          <a:xfrm>
            <a:off x="1814706" y="1211665"/>
            <a:ext cx="5835891" cy="5153465"/>
            <a:chOff x="1814706" y="1211665"/>
            <a:chExt cx="5835891" cy="5153465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B195686C-60E2-430E-9D40-D615D402D794}"/>
                </a:ext>
              </a:extLst>
            </p:cNvPr>
            <p:cNvGrpSpPr/>
            <p:nvPr/>
          </p:nvGrpSpPr>
          <p:grpSpPr>
            <a:xfrm>
              <a:off x="1814706" y="1211665"/>
              <a:ext cx="5630005" cy="5153465"/>
              <a:chOff x="1814706" y="1211665"/>
              <a:chExt cx="5630005" cy="5153465"/>
            </a:xfrm>
          </p:grpSpPr>
          <p:sp>
            <p:nvSpPr>
              <p:cNvPr id="37" name="Arc 36">
                <a:extLst>
                  <a:ext uri="{FF2B5EF4-FFF2-40B4-BE49-F238E27FC236}">
                    <a16:creationId xmlns:a16="http://schemas.microsoft.com/office/drawing/2014/main" id="{6027A774-18F4-4186-B6B9-7729FFB13E6C}"/>
                  </a:ext>
                </a:extLst>
              </p:cNvPr>
              <p:cNvSpPr/>
              <p:nvPr/>
            </p:nvSpPr>
            <p:spPr>
              <a:xfrm>
                <a:off x="2505354" y="1538170"/>
                <a:ext cx="4444266" cy="4109224"/>
              </a:xfrm>
              <a:prstGeom prst="arc">
                <a:avLst>
                  <a:gd name="adj1" fmla="val 10472146"/>
                  <a:gd name="adj2" fmla="val 485798"/>
                </a:avLst>
              </a:prstGeom>
              <a:ln w="381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grpSp>
            <p:nvGrpSpPr>
              <p:cNvPr id="61" name="Groupe 60">
                <a:extLst>
                  <a:ext uri="{FF2B5EF4-FFF2-40B4-BE49-F238E27FC236}">
                    <a16:creationId xmlns:a16="http://schemas.microsoft.com/office/drawing/2014/main" id="{9753E64F-1F4F-41B7-9BFC-DEBA2E59A48D}"/>
                  </a:ext>
                </a:extLst>
              </p:cNvPr>
              <p:cNvGrpSpPr/>
              <p:nvPr/>
            </p:nvGrpSpPr>
            <p:grpSpPr>
              <a:xfrm>
                <a:off x="1814706" y="1211665"/>
                <a:ext cx="5630005" cy="5153465"/>
                <a:chOff x="1813675" y="1186093"/>
                <a:chExt cx="5630005" cy="5153465"/>
              </a:xfrm>
            </p:grpSpPr>
            <p:cxnSp>
              <p:nvCxnSpPr>
                <p:cNvPr id="45" name="Straight Connector 43">
                  <a:extLst>
                    <a:ext uri="{FF2B5EF4-FFF2-40B4-BE49-F238E27FC236}">
                      <a16:creationId xmlns:a16="http://schemas.microsoft.com/office/drawing/2014/main" id="{1C63DA3C-F719-466E-8EFE-FE1FED0A32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90097" y="1764060"/>
                  <a:ext cx="0" cy="123444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3">
                  <a:extLst>
                    <a:ext uri="{FF2B5EF4-FFF2-40B4-BE49-F238E27FC236}">
                      <a16:creationId xmlns:a16="http://schemas.microsoft.com/office/drawing/2014/main" id="{24FCF47C-0CCB-4866-BBE4-06C3A29760B0}"/>
                    </a:ext>
                  </a:extLst>
                </p:cNvPr>
                <p:cNvCxnSpPr>
                  <a:cxnSpLocks/>
                  <a:stCxn id="30" idx="7"/>
                </p:cNvCxnSpPr>
                <p:nvPr/>
              </p:nvCxnSpPr>
              <p:spPr>
                <a:xfrm flipV="1">
                  <a:off x="5273121" y="2198045"/>
                  <a:ext cx="1045701" cy="7657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2" name="Groupe 21">
                  <a:extLst>
                    <a:ext uri="{FF2B5EF4-FFF2-40B4-BE49-F238E27FC236}">
                      <a16:creationId xmlns:a16="http://schemas.microsoft.com/office/drawing/2014/main" id="{50116353-0BE3-4AEA-9F70-8DA738063AFD}"/>
                    </a:ext>
                  </a:extLst>
                </p:cNvPr>
                <p:cNvGrpSpPr/>
                <p:nvPr/>
              </p:nvGrpSpPr>
              <p:grpSpPr>
                <a:xfrm>
                  <a:off x="2494693" y="1636065"/>
                  <a:ext cx="4466763" cy="4463170"/>
                  <a:chOff x="2369956" y="953183"/>
                  <a:chExt cx="4466763" cy="4463170"/>
                </a:xfrm>
              </p:grpSpPr>
              <p:sp>
                <p:nvSpPr>
                  <p:cNvPr id="23" name="Arc 22">
                    <a:extLst>
                      <a:ext uri="{FF2B5EF4-FFF2-40B4-BE49-F238E27FC236}">
                        <a16:creationId xmlns:a16="http://schemas.microsoft.com/office/drawing/2014/main" id="{AD3F15D1-30B0-49FF-AE5E-958911E059E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369956" y="953183"/>
                    <a:ext cx="4466763" cy="4463170"/>
                  </a:xfrm>
                  <a:prstGeom prst="arc">
                    <a:avLst>
                      <a:gd name="adj1" fmla="val 10389823"/>
                      <a:gd name="adj2" fmla="val 424553"/>
                    </a:avLst>
                  </a:prstGeom>
                  <a:ln w="38100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cxnSp>
                <p:nvCxnSpPr>
                  <p:cNvPr id="24" name="Straight Connector 37">
                    <a:extLst>
                      <a:ext uri="{FF2B5EF4-FFF2-40B4-BE49-F238E27FC236}">
                        <a16:creationId xmlns:a16="http://schemas.microsoft.com/office/drawing/2014/main" id="{9B7EAC48-7CB3-45C3-8D8E-348EF3B575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253537" y="3236958"/>
                    <a:ext cx="999684" cy="88499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39">
                    <a:extLst>
                      <a:ext uri="{FF2B5EF4-FFF2-40B4-BE49-F238E27FC236}">
                        <a16:creationId xmlns:a16="http://schemas.microsoft.com/office/drawing/2014/main" id="{FC916369-ABC5-4467-9503-EFD002DD770E}"/>
                      </a:ext>
                    </a:extLst>
                  </p:cNvPr>
                  <p:cNvCxnSpPr>
                    <a:cxnSpLocks/>
                    <a:endCxn id="7" idx="3"/>
                  </p:cNvCxnSpPr>
                  <p:nvPr/>
                </p:nvCxnSpPr>
                <p:spPr>
                  <a:xfrm flipH="1">
                    <a:off x="2906392" y="3193050"/>
                    <a:ext cx="1037999" cy="73657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41">
                    <a:extLst>
                      <a:ext uri="{FF2B5EF4-FFF2-40B4-BE49-F238E27FC236}">
                        <a16:creationId xmlns:a16="http://schemas.microsoft.com/office/drawing/2014/main" id="{F0848858-DD27-4E17-84FF-D970DBB480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448746" y="3588030"/>
                    <a:ext cx="897359" cy="152511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43">
                    <a:extLst>
                      <a:ext uri="{FF2B5EF4-FFF2-40B4-BE49-F238E27FC236}">
                        <a16:creationId xmlns:a16="http://schemas.microsoft.com/office/drawing/2014/main" id="{AFA5227E-D9DF-4AC3-96BC-F8B54593AB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374796" y="2742761"/>
                    <a:ext cx="1450087" cy="514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45">
                    <a:extLst>
                      <a:ext uri="{FF2B5EF4-FFF2-40B4-BE49-F238E27FC236}">
                        <a16:creationId xmlns:a16="http://schemas.microsoft.com/office/drawing/2014/main" id="{526D3463-ADB5-4682-AEAD-DBC788AF18A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415168" y="2708871"/>
                    <a:ext cx="1496632" cy="923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Groupe 20">
                  <a:extLst>
                    <a:ext uri="{FF2B5EF4-FFF2-40B4-BE49-F238E27FC236}">
                      <a16:creationId xmlns:a16="http://schemas.microsoft.com/office/drawing/2014/main" id="{410789E1-AE94-4CED-A305-93AB67E6C807}"/>
                    </a:ext>
                  </a:extLst>
                </p:cNvPr>
                <p:cNvGrpSpPr/>
                <p:nvPr/>
              </p:nvGrpSpPr>
              <p:grpSpPr>
                <a:xfrm>
                  <a:off x="1813675" y="1186093"/>
                  <a:ext cx="5630005" cy="5153465"/>
                  <a:chOff x="2125523" y="1316285"/>
                  <a:chExt cx="5630005" cy="5153465"/>
                </a:xfrm>
              </p:grpSpPr>
              <p:grpSp>
                <p:nvGrpSpPr>
                  <p:cNvPr id="16" name="Groupe 15">
                    <a:extLst>
                      <a:ext uri="{FF2B5EF4-FFF2-40B4-BE49-F238E27FC236}">
                        <a16:creationId xmlns:a16="http://schemas.microsoft.com/office/drawing/2014/main" id="{8F1283F2-D75C-4468-BF43-A77CECF1C455}"/>
                      </a:ext>
                    </a:extLst>
                  </p:cNvPr>
                  <p:cNvGrpSpPr/>
                  <p:nvPr/>
                </p:nvGrpSpPr>
                <p:grpSpPr>
                  <a:xfrm>
                    <a:off x="2125523" y="1316285"/>
                    <a:ext cx="5630005" cy="5083720"/>
                    <a:chOff x="1208627" y="557213"/>
                    <a:chExt cx="6406632" cy="5521445"/>
                  </a:xfrm>
                </p:grpSpPr>
                <p:sp>
                  <p:nvSpPr>
                    <p:cNvPr id="4" name="Rectangle à coins arrondis 18">
                      <a:extLst>
                        <a:ext uri="{FF2B5EF4-FFF2-40B4-BE49-F238E27FC236}">
                          <a16:creationId xmlns:a16="http://schemas.microsoft.com/office/drawing/2014/main" id="{484ACF95-11D5-4340-AE10-093F0D26CB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39930" y="918024"/>
                      <a:ext cx="1307136" cy="941196"/>
                    </a:xfrm>
                    <a:prstGeom prst="roundRect">
                      <a:avLst/>
                    </a:prstGeom>
                    <a:solidFill>
                      <a:schemeClr val="tx2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5">
                        <a:shade val="50000"/>
                      </a:schemeClr>
                    </a:lnRef>
                    <a:fillRef idx="1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sz="1000" b="1" dirty="0"/>
                        <a:t>2</a:t>
                      </a:r>
                      <a:r>
                        <a:rPr lang="fr-FR" sz="1000" dirty="0"/>
                        <a:t>-Analyse des besoins de </a:t>
                      </a:r>
                      <a:r>
                        <a:rPr lang="fr-FR" sz="1000" b="1" dirty="0"/>
                        <a:t>compétences </a:t>
                      </a:r>
                      <a:r>
                        <a:rPr lang="fr-FR" sz="1000" dirty="0"/>
                        <a:t>de l’entreprise et des publics</a:t>
                      </a:r>
                    </a:p>
                  </p:txBody>
                </p:sp>
                <p:sp>
                  <p:nvSpPr>
                    <p:cNvPr id="5" name="Rectangle à coins arrondis 34">
                      <a:extLst>
                        <a:ext uri="{FF2B5EF4-FFF2-40B4-BE49-F238E27FC236}">
                          <a16:creationId xmlns:a16="http://schemas.microsoft.com/office/drawing/2014/main" id="{0666E869-7BFC-42CF-8465-A177A39C23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54950" y="4139019"/>
                      <a:ext cx="1460309" cy="1002926"/>
                    </a:xfrm>
                    <a:prstGeom prst="roundRect">
                      <a:avLst/>
                    </a:prstGeom>
                    <a:solidFill>
                      <a:schemeClr val="tx2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5">
                        <a:shade val="50000"/>
                      </a:schemeClr>
                    </a:lnRef>
                    <a:fillRef idx="1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sz="1000" b="1" dirty="0"/>
                        <a:t>4-Co-conception </a:t>
                      </a:r>
                      <a:r>
                        <a:rPr lang="fr-FR" sz="1000" dirty="0"/>
                        <a:t>de la réponse </a:t>
                      </a:r>
                      <a:r>
                        <a:rPr lang="fr-FR" sz="1000" b="1" dirty="0"/>
                        <a:t>formation </a:t>
                      </a:r>
                    </a:p>
                    <a:p>
                      <a:pPr algn="ctr"/>
                      <a:r>
                        <a:rPr lang="fr-FR" sz="1000" b="1" dirty="0"/>
                        <a:t>sur-mesure (avec ou sans réingénierie)</a:t>
                      </a:r>
                    </a:p>
                  </p:txBody>
                </p:sp>
                <p:sp>
                  <p:nvSpPr>
                    <p:cNvPr id="6" name="Parchemin horizontal 9">
                      <a:extLst>
                        <a:ext uri="{FF2B5EF4-FFF2-40B4-BE49-F238E27FC236}">
                          <a16:creationId xmlns:a16="http://schemas.microsoft.com/office/drawing/2014/main" id="{D0FB0CAB-194C-4517-B963-4592C19BEF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22511" y="5081623"/>
                      <a:ext cx="1462168" cy="997035"/>
                    </a:xfrm>
                    <a:prstGeom prst="horizontalScroll">
                      <a:avLst/>
                    </a:prstGeom>
                    <a:solidFill>
                      <a:schemeClr val="tx2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5">
                        <a:shade val="50000"/>
                      </a:schemeClr>
                    </a:lnRef>
                    <a:fillRef idx="1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sz="1000" b="1" dirty="0"/>
                        <a:t>6-Signature de la convention DEFI</a:t>
                      </a:r>
                      <a:endParaRPr lang="fr-FR" sz="1000" dirty="0"/>
                    </a:p>
                  </p:txBody>
                </p:sp>
                <p:sp>
                  <p:nvSpPr>
                    <p:cNvPr id="7" name="Rectangle à coins arrondis 35">
                      <a:extLst>
                        <a:ext uri="{FF2B5EF4-FFF2-40B4-BE49-F238E27FC236}">
                          <a16:creationId xmlns:a16="http://schemas.microsoft.com/office/drawing/2014/main" id="{49052D5F-7880-4730-A4AF-8D79553B6F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01429" y="3791529"/>
                      <a:ext cx="1192593" cy="974237"/>
                    </a:xfrm>
                    <a:prstGeom prst="roundRect">
                      <a:avLst/>
                    </a:prstGeom>
                    <a:solidFill>
                      <a:schemeClr val="tx2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5">
                        <a:shade val="50000"/>
                      </a:schemeClr>
                    </a:lnRef>
                    <a:fillRef idx="1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sz="1000" b="1" dirty="0"/>
                        <a:t>7</a:t>
                      </a:r>
                      <a:r>
                        <a:rPr lang="fr-FR" sz="1000" dirty="0"/>
                        <a:t>-Mise en œuvre de la </a:t>
                      </a:r>
                      <a:r>
                        <a:rPr lang="fr-FR" sz="1000" b="1" dirty="0"/>
                        <a:t>formation</a:t>
                      </a:r>
                    </a:p>
                  </p:txBody>
                </p:sp>
                <p:sp>
                  <p:nvSpPr>
                    <p:cNvPr id="8" name="Rectangle à coins arrondis 36">
                      <a:extLst>
                        <a:ext uri="{FF2B5EF4-FFF2-40B4-BE49-F238E27FC236}">
                          <a16:creationId xmlns:a16="http://schemas.microsoft.com/office/drawing/2014/main" id="{DE194A55-7D0B-4D21-8044-2B137F9BD4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627" y="2264478"/>
                      <a:ext cx="1260649" cy="1029245"/>
                    </a:xfrm>
                    <a:prstGeom prst="roundRect">
                      <a:avLst/>
                    </a:prstGeom>
                    <a:solidFill>
                      <a:schemeClr val="tx2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5">
                        <a:shade val="50000"/>
                      </a:schemeClr>
                    </a:lnRef>
                    <a:fillRef idx="1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sz="1000" b="1" dirty="0"/>
                        <a:t>8</a:t>
                      </a:r>
                      <a:r>
                        <a:rPr lang="fr-FR" sz="1000" dirty="0"/>
                        <a:t>-Bilan, évaluation, capitalisation</a:t>
                      </a:r>
                    </a:p>
                  </p:txBody>
                </p:sp>
                <p:sp>
                  <p:nvSpPr>
                    <p:cNvPr id="9" name="Rectangle à coins arrondis 18">
                      <a:extLst>
                        <a:ext uri="{FF2B5EF4-FFF2-40B4-BE49-F238E27FC236}">
                          <a16:creationId xmlns:a16="http://schemas.microsoft.com/office/drawing/2014/main" id="{0B78F6C9-2522-4AB0-9C58-2BD9F23A34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59325" y="557213"/>
                      <a:ext cx="1463188" cy="923596"/>
                    </a:xfrm>
                    <a:prstGeom prst="roundRect">
                      <a:avLst/>
                    </a:prstGeom>
                    <a:solidFill>
                      <a:schemeClr val="tx2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5">
                        <a:shade val="50000"/>
                      </a:schemeClr>
                    </a:lnRef>
                    <a:fillRef idx="1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sz="1000" b="1" dirty="0"/>
                        <a:t>1</a:t>
                      </a:r>
                      <a:r>
                        <a:rPr lang="fr-FR" sz="1000" dirty="0"/>
                        <a:t>-Captation des besoins, démarchage entreprises</a:t>
                      </a:r>
                    </a:p>
                  </p:txBody>
                </p:sp>
              </p:grpSp>
              <p:sp>
                <p:nvSpPr>
                  <p:cNvPr id="17" name="Rectangle à coins arrondis 34">
                    <a:extLst>
                      <a:ext uri="{FF2B5EF4-FFF2-40B4-BE49-F238E27FC236}">
                        <a16:creationId xmlns:a16="http://schemas.microsoft.com/office/drawing/2014/main" id="{73FE7961-2194-448C-8363-F58A1FDCF9C7}"/>
                      </a:ext>
                    </a:extLst>
                  </p:cNvPr>
                  <p:cNvSpPr/>
                  <p:nvPr/>
                </p:nvSpPr>
                <p:spPr>
                  <a:xfrm>
                    <a:off x="5266016" y="5560207"/>
                    <a:ext cx="1088667" cy="909543"/>
                  </a:xfrm>
                  <a:prstGeom prst="roundRect">
                    <a:avLst/>
                  </a:prstGeom>
                  <a:solidFill>
                    <a:schemeClr val="tx2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fr-FR" sz="1000" b="1" dirty="0"/>
                      <a:t>5-Validation du projet DEFI par la Région Centre Val de Loire </a:t>
                    </a:r>
                  </a:p>
                </p:txBody>
              </p:sp>
              <p:grpSp>
                <p:nvGrpSpPr>
                  <p:cNvPr id="18" name="Groupe 17">
                    <a:extLst>
                      <a:ext uri="{FF2B5EF4-FFF2-40B4-BE49-F238E27FC236}">
                        <a16:creationId xmlns:a16="http://schemas.microsoft.com/office/drawing/2014/main" id="{89F1C6B5-36F5-4458-BCE7-3F8701535F8E}"/>
                      </a:ext>
                    </a:extLst>
                  </p:cNvPr>
                  <p:cNvGrpSpPr/>
                  <p:nvPr/>
                </p:nvGrpSpPr>
                <p:grpSpPr>
                  <a:xfrm>
                    <a:off x="2838886" y="1426980"/>
                    <a:ext cx="1298684" cy="1065815"/>
                    <a:chOff x="7294307" y="1243429"/>
                    <a:chExt cx="1298684" cy="1065815"/>
                  </a:xfrm>
                </p:grpSpPr>
                <p:pic>
                  <p:nvPicPr>
                    <p:cNvPr id="19" name="Picture 4" descr="RÃ©sultat de recherche d'images pour &quot;objectifs&quot;">
                      <a:extLst>
                        <a:ext uri="{FF2B5EF4-FFF2-40B4-BE49-F238E27FC236}">
                          <a16:creationId xmlns:a16="http://schemas.microsoft.com/office/drawing/2014/main" id="{06107C04-6A47-4965-9C49-5CF08A3EF99F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307174" y="1243429"/>
                      <a:ext cx="1285817" cy="964362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20" name="ZoneTexte 19">
                      <a:extLst>
                        <a:ext uri="{FF2B5EF4-FFF2-40B4-BE49-F238E27FC236}">
                          <a16:creationId xmlns:a16="http://schemas.microsoft.com/office/drawing/2014/main" id="{7BEC5DF5-67BC-4D33-AE3C-DE43308BCE7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294307" y="1881274"/>
                      <a:ext cx="723355" cy="427970"/>
                    </a:xfrm>
                    <a:prstGeom prst="star6">
                      <a:avLst/>
                    </a:prstGeom>
                    <a:solidFill>
                      <a:srgbClr val="C00000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800" b="1" dirty="0">
                          <a:solidFill>
                            <a:srgbClr val="FFFF00"/>
                          </a:solidFill>
                        </a:rPr>
                        <a:t>Emploi</a:t>
                      </a:r>
                    </a:p>
                  </p:txBody>
                </p:sp>
              </p:grpSp>
            </p:grpSp>
            <p:cxnSp>
              <p:nvCxnSpPr>
                <p:cNvPr id="47" name="Straight Connector 43">
                  <a:extLst>
                    <a:ext uri="{FF2B5EF4-FFF2-40B4-BE49-F238E27FC236}">
                      <a16:creationId xmlns:a16="http://schemas.microsoft.com/office/drawing/2014/main" id="{1265247C-D15D-4EAE-9B43-FA4227AF33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47864" y="2081239"/>
                  <a:ext cx="933793" cy="100567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Rectangle à coins arrondis 34">
              <a:extLst>
                <a:ext uri="{FF2B5EF4-FFF2-40B4-BE49-F238E27FC236}">
                  <a16:creationId xmlns:a16="http://schemas.microsoft.com/office/drawing/2014/main" id="{61EF6AA3-953D-46B5-8AE9-08A8FF5B9BE8}"/>
                </a:ext>
              </a:extLst>
            </p:cNvPr>
            <p:cNvSpPr/>
            <p:nvPr/>
          </p:nvSpPr>
          <p:spPr>
            <a:xfrm>
              <a:off x="6367310" y="2989506"/>
              <a:ext cx="1283287" cy="923417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/>
                <a:t>3-Réunion de lancement et de concertation partenariale</a:t>
              </a:r>
            </a:p>
          </p:txBody>
        </p:sp>
      </p:grpSp>
      <p:sp>
        <p:nvSpPr>
          <p:cNvPr id="52" name="Rectangle à coins arrondis 37">
            <a:extLst>
              <a:ext uri="{FF2B5EF4-FFF2-40B4-BE49-F238E27FC236}">
                <a16:creationId xmlns:a16="http://schemas.microsoft.com/office/drawing/2014/main" id="{6559BB38-2A97-4A37-96D3-DA229DDA7DEF}"/>
              </a:ext>
            </a:extLst>
          </p:cNvPr>
          <p:cNvSpPr/>
          <p:nvPr/>
        </p:nvSpPr>
        <p:spPr>
          <a:xfrm>
            <a:off x="755576" y="1147975"/>
            <a:ext cx="1463621" cy="540205"/>
          </a:xfrm>
          <a:prstGeom prst="wedgeRectCallout">
            <a:avLst>
              <a:gd name="adj1" fmla="val 80281"/>
              <a:gd name="adj2" fmla="val 59925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rgbClr val="002060"/>
                </a:solidFill>
              </a:rPr>
              <a:t>Accompagnement, suivi</a:t>
            </a:r>
            <a:r>
              <a:rPr lang="fr-FR" sz="1050" dirty="0">
                <a:solidFill>
                  <a:srgbClr val="002060"/>
                </a:solidFill>
              </a:rPr>
              <a:t> et </a:t>
            </a:r>
            <a:r>
              <a:rPr lang="fr-FR" sz="1050" b="1" dirty="0">
                <a:solidFill>
                  <a:srgbClr val="002060"/>
                </a:solidFill>
              </a:rPr>
              <a:t>capitalisation</a:t>
            </a:r>
            <a:r>
              <a:rPr lang="fr-FR" sz="1050" dirty="0">
                <a:solidFill>
                  <a:srgbClr val="002060"/>
                </a:solidFill>
              </a:rPr>
              <a:t> des insertions</a:t>
            </a:r>
          </a:p>
        </p:txBody>
      </p:sp>
      <p:sp>
        <p:nvSpPr>
          <p:cNvPr id="53" name="Rectangle à coins arrondis 37">
            <a:extLst>
              <a:ext uri="{FF2B5EF4-FFF2-40B4-BE49-F238E27FC236}">
                <a16:creationId xmlns:a16="http://schemas.microsoft.com/office/drawing/2014/main" id="{CA8DC367-8FF3-4955-8003-09E6D8DD002B}"/>
              </a:ext>
            </a:extLst>
          </p:cNvPr>
          <p:cNvSpPr/>
          <p:nvPr/>
        </p:nvSpPr>
        <p:spPr>
          <a:xfrm>
            <a:off x="6195845" y="740877"/>
            <a:ext cx="2192579" cy="732412"/>
          </a:xfrm>
          <a:prstGeom prst="wedgeRectCallout">
            <a:avLst>
              <a:gd name="adj1" fmla="val -77536"/>
              <a:gd name="adj2" fmla="val 76222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rgbClr val="002060"/>
                </a:solidFill>
              </a:rPr>
              <a:t>Région CVL ,OF, Partenaires, E</a:t>
            </a:r>
            <a:r>
              <a:rPr lang="fr-FR" sz="1000" b="1" dirty="0">
                <a:solidFill>
                  <a:srgbClr val="002060"/>
                </a:solidFill>
              </a:rPr>
              <a:t>ntreprises </a:t>
            </a:r>
          </a:p>
          <a:p>
            <a:pPr algn="ctr"/>
            <a:r>
              <a:rPr lang="fr-FR" sz="900" dirty="0">
                <a:solidFill>
                  <a:srgbClr val="002060"/>
                </a:solidFill>
              </a:rPr>
              <a:t> (DEV’UP, partenaires sociaux, </a:t>
            </a:r>
          </a:p>
          <a:p>
            <a:pPr algn="ctr"/>
            <a:r>
              <a:rPr lang="fr-FR" sz="900" dirty="0">
                <a:solidFill>
                  <a:srgbClr val="002060"/>
                </a:solidFill>
              </a:rPr>
              <a:t>France Travail, mission locale, cap emploi, branches, OPCO, animateurs GPECT…), </a:t>
            </a:r>
            <a:r>
              <a:rPr lang="fr-FR" sz="1000" b="1" dirty="0">
                <a:solidFill>
                  <a:srgbClr val="002060"/>
                </a:solidFill>
              </a:rPr>
              <a:t>Etat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C36C8F9F-1616-4395-8F46-70DE81DA292F}"/>
              </a:ext>
            </a:extLst>
          </p:cNvPr>
          <p:cNvSpPr/>
          <p:nvPr/>
        </p:nvSpPr>
        <p:spPr>
          <a:xfrm>
            <a:off x="3960535" y="2761157"/>
            <a:ext cx="1538998" cy="1558386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Organisme de formation </a:t>
            </a:r>
            <a:r>
              <a:rPr lang="fr-FR" sz="1100" b="1" dirty="0"/>
              <a:t>en lien avec la Région CVL</a:t>
            </a:r>
            <a:endParaRPr lang="fr-FR" sz="1400" b="1" dirty="0"/>
          </a:p>
        </p:txBody>
      </p: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63965434-5B56-4738-A0C0-8ACAA1C32912}"/>
              </a:ext>
            </a:extLst>
          </p:cNvPr>
          <p:cNvGrpSpPr/>
          <p:nvPr/>
        </p:nvGrpSpPr>
        <p:grpSpPr>
          <a:xfrm rot="19122102">
            <a:off x="3272520" y="2164921"/>
            <a:ext cx="2892132" cy="2984538"/>
            <a:chOff x="1952865" y="522698"/>
            <a:chExt cx="4680521" cy="4989287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A1A3E90C-8B3F-427B-BD27-70B160CF6395}"/>
                </a:ext>
              </a:extLst>
            </p:cNvPr>
            <p:cNvGrpSpPr/>
            <p:nvPr/>
          </p:nvGrpSpPr>
          <p:grpSpPr>
            <a:xfrm>
              <a:off x="1952865" y="728201"/>
              <a:ext cx="4680521" cy="4783784"/>
              <a:chOff x="1952865" y="728201"/>
              <a:chExt cx="4680521" cy="4783784"/>
            </a:xfrm>
          </p:grpSpPr>
          <p:sp>
            <p:nvSpPr>
              <p:cNvPr id="80" name="Cercle : creux 79">
                <a:extLst>
                  <a:ext uri="{FF2B5EF4-FFF2-40B4-BE49-F238E27FC236}">
                    <a16:creationId xmlns:a16="http://schemas.microsoft.com/office/drawing/2014/main" id="{E8E27FBB-CBEC-491B-B0FA-2559D299298C}"/>
                  </a:ext>
                </a:extLst>
              </p:cNvPr>
              <p:cNvSpPr/>
              <p:nvPr/>
            </p:nvSpPr>
            <p:spPr>
              <a:xfrm>
                <a:off x="1952865" y="728690"/>
                <a:ext cx="4680521" cy="4783295"/>
              </a:xfrm>
              <a:prstGeom prst="donut">
                <a:avLst>
                  <a:gd name="adj" fmla="val 7488"/>
                </a:avLst>
              </a:prstGeom>
              <a:ln w="12700">
                <a:solidFill>
                  <a:srgbClr val="FF0000"/>
                </a:solidFill>
                <a:prstDash val="lgDashDotDot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ZoneTexte 80">
                <a:extLst>
                  <a:ext uri="{FF2B5EF4-FFF2-40B4-BE49-F238E27FC236}">
                    <a16:creationId xmlns:a16="http://schemas.microsoft.com/office/drawing/2014/main" id="{170C5200-4236-4308-8779-D0DC62CC439B}"/>
                  </a:ext>
                </a:extLst>
              </p:cNvPr>
              <p:cNvSpPr txBox="1"/>
              <p:nvPr/>
            </p:nvSpPr>
            <p:spPr>
              <a:xfrm rot="2931157">
                <a:off x="4743000" y="1782293"/>
                <a:ext cx="2149306" cy="46166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prstDash val="lgDashDotDot"/>
              </a:ln>
            </p:spPr>
            <p:txBody>
              <a:bodyPr wrap="square" rtlCol="0">
                <a:prstTxWarp prst="textArchUp">
                  <a:avLst>
                    <a:gd name="adj" fmla="val 10972099"/>
                  </a:avLst>
                </a:prstTxWarp>
                <a:spAutoFit/>
              </a:bodyPr>
              <a:lstStyle/>
              <a:p>
                <a:r>
                  <a:rPr lang="fr-FR" sz="1200" b="1" dirty="0">
                    <a:solidFill>
                      <a:srgbClr val="FF0000"/>
                    </a:solidFill>
                  </a:rPr>
                  <a:t>Communication</a:t>
                </a:r>
              </a:p>
            </p:txBody>
          </p:sp>
          <p:sp>
            <p:nvSpPr>
              <p:cNvPr id="82" name="ZoneTexte 81">
                <a:extLst>
                  <a:ext uri="{FF2B5EF4-FFF2-40B4-BE49-F238E27FC236}">
                    <a16:creationId xmlns:a16="http://schemas.microsoft.com/office/drawing/2014/main" id="{E9D5E529-48D6-49B6-AB61-AF30B0C1B7CF}"/>
                  </a:ext>
                </a:extLst>
              </p:cNvPr>
              <p:cNvSpPr txBox="1"/>
              <p:nvPr/>
            </p:nvSpPr>
            <p:spPr>
              <a:xfrm>
                <a:off x="3851921" y="728201"/>
                <a:ext cx="907127" cy="5057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prstDash val="lgDashDotDot"/>
              </a:ln>
            </p:spPr>
            <p:txBody>
              <a:bodyPr wrap="square" rtlCol="0">
                <a:spAutoFit/>
              </a:bodyPr>
              <a:lstStyle/>
              <a:p>
                <a:endParaRPr lang="fr-FR" sz="1200" dirty="0"/>
              </a:p>
            </p:txBody>
          </p:sp>
          <p:sp>
            <p:nvSpPr>
              <p:cNvPr id="83" name="ZoneTexte 82">
                <a:extLst>
                  <a:ext uri="{FF2B5EF4-FFF2-40B4-BE49-F238E27FC236}">
                    <a16:creationId xmlns:a16="http://schemas.microsoft.com/office/drawing/2014/main" id="{7535A49F-6E44-435B-8604-C36D38B70182}"/>
                  </a:ext>
                </a:extLst>
              </p:cNvPr>
              <p:cNvSpPr txBox="1"/>
              <p:nvPr/>
            </p:nvSpPr>
            <p:spPr>
              <a:xfrm rot="8819344">
                <a:off x="3341723" y="4397401"/>
                <a:ext cx="3033607" cy="89398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prstDash val="lgDashDotDot"/>
              </a:ln>
            </p:spPr>
            <p:txBody>
              <a:bodyPr wrap="square" rtlCol="0">
                <a:prstTxWarp prst="textArchUp">
                  <a:avLst>
                    <a:gd name="adj" fmla="val 10802892"/>
                  </a:avLst>
                </a:prstTxWarp>
                <a:spAutoFit/>
              </a:bodyPr>
              <a:lstStyle/>
              <a:p>
                <a:r>
                  <a:rPr lang="fr-FR" sz="1200" b="1" dirty="0">
                    <a:solidFill>
                      <a:srgbClr val="FF0000"/>
                    </a:solidFill>
                  </a:rPr>
                  <a:t>Adaptation</a:t>
                </a:r>
              </a:p>
            </p:txBody>
          </p:sp>
          <p:sp>
            <p:nvSpPr>
              <p:cNvPr id="84" name="ZoneTexte 83">
                <a:extLst>
                  <a:ext uri="{FF2B5EF4-FFF2-40B4-BE49-F238E27FC236}">
                    <a16:creationId xmlns:a16="http://schemas.microsoft.com/office/drawing/2014/main" id="{7CD94FB4-E3EA-41CF-B6DD-ADCCF7C313B3}"/>
                  </a:ext>
                </a:extLst>
              </p:cNvPr>
              <p:cNvSpPr txBox="1"/>
              <p:nvPr/>
            </p:nvSpPr>
            <p:spPr>
              <a:xfrm rot="4862919">
                <a:off x="1298042" y="2906881"/>
                <a:ext cx="2541641" cy="895583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prstDash val="lgDashDotDot"/>
              </a:ln>
            </p:spPr>
            <p:txBody>
              <a:bodyPr wrap="square" rtlCol="0">
                <a:prstTxWarp prst="textArchDown">
                  <a:avLst>
                    <a:gd name="adj" fmla="val 985692"/>
                  </a:avLst>
                </a:prstTxWarp>
                <a:spAutoFit/>
              </a:bodyPr>
              <a:lstStyle/>
              <a:p>
                <a:r>
                  <a:rPr lang="fr-FR" sz="1200" b="1" dirty="0" err="1">
                    <a:solidFill>
                      <a:srgbClr val="FF0000"/>
                    </a:solidFill>
                  </a:rPr>
                  <a:t>Reporting</a:t>
                </a:r>
                <a:r>
                  <a:rPr lang="fr-FR" sz="1200" b="1" dirty="0">
                    <a:solidFill>
                      <a:srgbClr val="FF0000"/>
                    </a:solidFill>
                  </a:rPr>
                  <a:t> continu du DEFI</a:t>
                </a:r>
              </a:p>
            </p:txBody>
          </p:sp>
        </p:grpSp>
        <p:sp>
          <p:nvSpPr>
            <p:cNvPr id="79" name="Triangle isocèle 78">
              <a:extLst>
                <a:ext uri="{FF2B5EF4-FFF2-40B4-BE49-F238E27FC236}">
                  <a16:creationId xmlns:a16="http://schemas.microsoft.com/office/drawing/2014/main" id="{DB069E4C-6B33-4378-B594-7E2E969A8018}"/>
                </a:ext>
              </a:extLst>
            </p:cNvPr>
            <p:cNvSpPr/>
            <p:nvPr/>
          </p:nvSpPr>
          <p:spPr>
            <a:xfrm rot="3833774">
              <a:off x="3499594" y="524535"/>
              <a:ext cx="748330" cy="744656"/>
            </a:xfrm>
            <a:prstGeom prst="triangle">
              <a:avLst/>
            </a:prstGeom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</p:grpSp>
      <p:pic>
        <p:nvPicPr>
          <p:cNvPr id="50" name="Image 49">
            <a:extLst>
              <a:ext uri="{FF2B5EF4-FFF2-40B4-BE49-F238E27FC236}">
                <a16:creationId xmlns:a16="http://schemas.microsoft.com/office/drawing/2014/main" id="{8A82EC15-2C03-40DC-A32E-371F455B1C8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59" y="145799"/>
            <a:ext cx="1403985" cy="38862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DAC8205-CA34-67FB-7D83-BE38945505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444" y="76220"/>
            <a:ext cx="496570" cy="506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93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9" grpId="0" animBg="1"/>
      <p:bldP spid="60" grpId="0" animBg="1"/>
      <p:bldP spid="52" grpId="0" animBg="1"/>
      <p:bldP spid="5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6213b9-05fd-498d-81cf-5c77a35c5f82" xsi:nil="true"/>
    <lcf76f155ced4ddcb4097134ff3c332f xmlns="2c72dd84-1a7b-4e07-98a3-845bab2c3df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808225971D5042A6E8266ADC23D3C0" ma:contentTypeVersion="18" ma:contentTypeDescription="Crée un document." ma:contentTypeScope="" ma:versionID="4511c0305afd5f76b46d2766f1448843">
  <xsd:schema xmlns:xsd="http://www.w3.org/2001/XMLSchema" xmlns:xs="http://www.w3.org/2001/XMLSchema" xmlns:p="http://schemas.microsoft.com/office/2006/metadata/properties" xmlns:ns2="2c72dd84-1a7b-4e07-98a3-845bab2c3dfe" xmlns:ns3="c56213b9-05fd-498d-81cf-5c77a35c5f82" targetNamespace="http://schemas.microsoft.com/office/2006/metadata/properties" ma:root="true" ma:fieldsID="9cd4f570721071360b68b642eaac92cc" ns2:_="" ns3:_="">
    <xsd:import namespace="2c72dd84-1a7b-4e07-98a3-845bab2c3dfe"/>
    <xsd:import namespace="c56213b9-05fd-498d-81cf-5c77a35c5f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2dd84-1a7b-4e07-98a3-845bab2c3d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658b35cd-c21e-45d7-b2a2-8049bcbfbb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213b9-05fd-498d-81cf-5c77a35c5f8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07bfdb4-7658-43c3-846d-f3fad8dd2c47}" ma:internalName="TaxCatchAll" ma:showField="CatchAllData" ma:web="c56213b9-05fd-498d-81cf-5c77a35c5f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7EC39F-4F7F-4A60-B725-361BB25A0230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c56213b9-05fd-498d-81cf-5c77a35c5f82"/>
    <ds:schemaRef ds:uri="http://purl.org/dc/elements/1.1/"/>
    <ds:schemaRef ds:uri="http://schemas.openxmlformats.org/package/2006/metadata/core-properties"/>
    <ds:schemaRef ds:uri="2c72dd84-1a7b-4e07-98a3-845bab2c3df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9C2CD3-BC03-4E7D-9795-084B1397E2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64F1BC-0379-4A01-AD08-4FCB129641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2dd84-1a7b-4e07-98a3-845bab2c3dfe"/>
    <ds:schemaRef ds:uri="c56213b9-05fd-498d-81cf-5c77a35c5f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162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CONSEIL REGIONAL DU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AUDOUIN</dc:creator>
  <cp:lastModifiedBy>AUBRY Sarah</cp:lastModifiedBy>
  <cp:revision>61</cp:revision>
  <cp:lastPrinted>2019-02-04T08:24:30Z</cp:lastPrinted>
  <dcterms:created xsi:type="dcterms:W3CDTF">2019-01-19T13:09:13Z</dcterms:created>
  <dcterms:modified xsi:type="dcterms:W3CDTF">2024-04-12T10:05:52Z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0x0101001C808225971D5042A6E8266ADC23D3C0</vt:lpwstr>
  </property>
  <property fmtid="{D5CDD505-2E9C-101B-9397-08002B2CF9AE}" pid="3" name="MediaServiceImageTags">
    <vt:lpwstr/>
  </property>
</Properties>
</file>